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4" r:id="rId6"/>
    <p:sldId id="274" r:id="rId7"/>
    <p:sldId id="265" r:id="rId8"/>
    <p:sldId id="266" r:id="rId9"/>
    <p:sldId id="269" r:id="rId10"/>
    <p:sldId id="267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3191" autoAdjust="0"/>
  </p:normalViewPr>
  <p:slideViewPr>
    <p:cSldViewPr snapToGrid="0">
      <p:cViewPr varScale="1">
        <p:scale>
          <a:sx n="71" d="100"/>
          <a:sy n="71" d="100"/>
        </p:scale>
        <p:origin x="3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34" y="-9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1867-0CF1-44B2-89B3-D6626AC62A7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4604-A210-437C-AA1F-F12C2F3A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1B13-35F3-49FA-1B14-96657203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B64-8EAD-DF98-F52C-130FB43D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311-E077-3A90-6A49-5B9D2CE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57E5-8803-401B-9450-957BE6DA41CD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E8C9-58ED-CA06-D3AB-8CA68361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8D51-DC0D-FAD3-B0A7-3AAEFE7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14-D9BA-EB5A-7AE5-76D7B8F4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7F7E-6B98-DB94-9677-42AC6A2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EE93-F21A-2361-5668-739BA0EC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4BD-1BCA-4EFF-99DE-D9A7994F16A2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23D2-6758-CE50-1858-83B4D9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9F81-ADC3-5380-7445-F300E12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C3A3-F363-25BC-D0A1-2ED69149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1B83-BA94-F491-C48C-A52BCD38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46FB-D02E-D251-E4B8-417FCF96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716-7694-45BD-AFC6-1820B30C0E7B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1930-F6C9-6A6E-12E5-1DD12A5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03B-1E80-D6B6-97D3-601CD60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F60-74D3-EFBC-DD7A-7E48827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2E7-1CE4-3DC0-50AC-22AE85D0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3C98-2DC9-AF3C-4DDA-AEAB3A0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3D1-EE87-4A73-8300-1E92F628B683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AB57-BE4A-BC40-9E2D-0D26667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10E2-A165-BC1E-4F33-CB44C8D9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63EB-6FD5-8C2D-3F1D-BC36D574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484-CFE6-9C4B-E9C2-D2DD16F5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D2F-0C4A-A7BE-7024-6964096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A7A-D947-4F4A-88E2-EFA1538AD375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5EEB-8EE5-B780-A5F2-E20F7D14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0545-5E1B-D515-0479-EE36993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D0B-0647-2647-1E82-59DD3F2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234C-816B-CF67-0602-074CD5C9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6A67-4323-B567-EA27-3C5744608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506A-34C8-9819-B7E8-5B4729E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2FC-B6AC-4950-90A5-7893755A01D2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0A1A-33A2-D7DA-E8C1-E122797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739B-8A98-1F02-C278-EB5ED44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6B0-DBFE-510C-A576-13C540B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4F64-1D1C-6A4B-C3D2-67F62F57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D9EF-4291-294A-5CAB-58780091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A949F-DDF4-0E65-A12E-E89B7EA7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5EEF1-77BD-E80F-4C82-60587C8AD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8FE1A-7A32-64F1-6FE0-7745D6A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F30-44D5-4762-8B8E-8C96F0877661}" type="datetime1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612-DA47-880A-DBC5-75AB4AF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A3891-9083-CC06-24E3-E25C0788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66D-3ED3-8289-87D7-3DA21DF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02A79-4B0E-0E50-1063-6BC90AA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B5A8-4A76-4EC1-BE4E-C1BF2895D9A6}" type="datetime1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1D71B-A4BA-16BC-3503-9F1231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BE56C-4BC7-380E-0F92-1003300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11B7-3EF5-B47B-55FF-7662F0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51C-C412-4990-BF9B-D5952AF766DA}" type="datetime1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230F-2348-B6BC-76B1-1B7796D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E34A-ADA3-AFAE-F24C-AB92BD2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5A0-71E6-4166-5183-70AFC17D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2C7A-1D6F-F629-8ECE-542721A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D90B-D896-5643-31C0-9BC40A6B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64D0-95F3-C8FB-8F12-90F2E5D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577-0095-4A5B-B747-2D2744F369A9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1AB1-1776-9EDF-94CF-14E2E7B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AE3B-D6F6-F54A-B010-FBD08D11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717-28A5-216C-77C7-D549629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5C78-849E-1B47-EBBF-304E45F4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D613-E5C1-6BE4-3E5E-9B21DA9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F3FA-C40D-8070-5652-8CAFF14C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FB27-BF31-467F-8148-C2F5A52628C4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679B-04B5-2639-AC1C-89914D35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478C-AA2B-BB01-88E2-26069D7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0EE74-1994-54D3-5F24-1E9F4C7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F645-D3E8-F424-2876-7D4C078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F4EC-F60A-9254-217B-372A5F05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0EBF-9837-423D-9B38-D0716DED83E5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117-38E1-F617-1555-B39F8E9E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3FEE-6ECC-C322-1FD8-31587086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erry.org/norbert/MarineElectricalPowerSystem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DA4-31DA-DE1F-6187-524E81D7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8C70-43CE-1E72-01C1-567F0082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11146536" cy="1655762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Delta-Delta Transformer – Ungrounded System</a:t>
            </a:r>
            <a:br>
              <a:rPr lang="en-US" sz="4000" dirty="0"/>
            </a:br>
            <a:r>
              <a:rPr lang="en-US" sz="4000" dirty="0"/>
              <a:t>Unbalanced Load</a:t>
            </a:r>
          </a:p>
          <a:p>
            <a:r>
              <a:rPr lang="en-US" sz="3600" dirty="0"/>
              <a:t>Dr. Norbert Doerry and Dr. John V. Amy Jr.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084B-07E5-24B0-CB63-2B75770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E349EF7-C42D-8FF8-7212-55F0478581E1}"/>
              </a:ext>
            </a:extLst>
          </p:cNvPr>
          <p:cNvSpPr txBox="1"/>
          <p:nvPr/>
        </p:nvSpPr>
        <p:spPr>
          <a:xfrm>
            <a:off x="2730246" y="5735637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2024 by Norbert Doerry and John Amy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710AA-4450-7197-8E88-5D726E097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1416" y="5819911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729BC-C9B9-B2AA-5FB5-1C058E833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819911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92C3-AB92-584D-F8BF-B3C4AD33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to Line voltages are not impacted by 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D7552-9EC7-6245-AE44-2B0A21A5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6372F-C06B-BCA0-240F-12AC5CDBC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37" y="1956728"/>
            <a:ext cx="10515601" cy="274624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038143-980F-507F-0CB4-989D97D1A042}"/>
              </a:ext>
            </a:extLst>
          </p:cNvPr>
          <p:cNvCxnSpPr>
            <a:cxnSpLocks/>
          </p:cNvCxnSpPr>
          <p:nvPr/>
        </p:nvCxnSpPr>
        <p:spPr>
          <a:xfrm>
            <a:off x="4641575" y="4895968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643749D-9194-715F-ED97-4C6DE545542E}"/>
              </a:ext>
            </a:extLst>
          </p:cNvPr>
          <p:cNvSpPr txBox="1"/>
          <p:nvPr/>
        </p:nvSpPr>
        <p:spPr>
          <a:xfrm>
            <a:off x="3041374" y="4969014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</p:spTree>
    <p:extLst>
      <p:ext uri="{BB962C8B-B14F-4D97-AF65-F5344CB8AC3E}">
        <p14:creationId xmlns:p14="http://schemas.microsoft.com/office/powerpoint/2010/main" val="382219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neutral to ground voltage </a:t>
            </a:r>
            <a:br>
              <a:rPr lang="en-US" dirty="0"/>
            </a:br>
            <a:r>
              <a:rPr lang="en-US" dirty="0"/>
              <a:t>(CM Voltage) or CM Current through Parasitic Capacitances or lamp resistances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D875F-740F-22B1-519B-8FDF8D7D4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09" y="1867622"/>
            <a:ext cx="7565564" cy="19758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B261C6-87C6-BFE9-6200-C18A5BAE33F5}"/>
              </a:ext>
            </a:extLst>
          </p:cNvPr>
          <p:cNvCxnSpPr>
            <a:cxnSpLocks/>
          </p:cNvCxnSpPr>
          <p:nvPr/>
        </p:nvCxnSpPr>
        <p:spPr>
          <a:xfrm>
            <a:off x="4104861" y="3862292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6462FD-5DA7-B2A7-0A33-ED0C57A8FBB3}"/>
              </a:ext>
            </a:extLst>
          </p:cNvPr>
          <p:cNvSpPr txBox="1"/>
          <p:nvPr/>
        </p:nvSpPr>
        <p:spPr>
          <a:xfrm>
            <a:off x="2504660" y="3862292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A6DB32-4447-1BBB-9F9E-BCE45CCD7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75" y="4359767"/>
            <a:ext cx="7645080" cy="1996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F92CBB-FBA5-A66A-FA94-633393CE1F42}"/>
              </a:ext>
            </a:extLst>
          </p:cNvPr>
          <p:cNvSpPr txBox="1"/>
          <p:nvPr/>
        </p:nvSpPr>
        <p:spPr>
          <a:xfrm>
            <a:off x="3937325" y="2207016"/>
            <a:ext cx="269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 to Ground Voltage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F7A5F-A6A6-6574-E069-B308FFDE97EB}"/>
              </a:ext>
            </a:extLst>
          </p:cNvPr>
          <p:cNvSpPr txBox="1"/>
          <p:nvPr/>
        </p:nvSpPr>
        <p:spPr>
          <a:xfrm>
            <a:off x="2261225" y="4785565"/>
            <a:ext cx="604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 Current through Parasitic Capacitances and Lamp Resistors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4DCC55-C9C4-6115-D18F-E8B7A38DC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595" y="2960456"/>
            <a:ext cx="23431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1118-BE65-0562-0A53-0BCE1435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BB-1192-2767-43EF-ACA6D1D4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58B-3E81-C072-CE8E-3DA1E51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340910-0988-838F-9AA6-DFF715B28F95}"/>
              </a:ext>
            </a:extLst>
          </p:cNvPr>
          <p:cNvSpPr/>
          <p:nvPr/>
        </p:nvSpPr>
        <p:spPr>
          <a:xfrm>
            <a:off x="1196452" y="1906310"/>
            <a:ext cx="1054053" cy="2020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4FFE0-DDF5-D4A1-CF7B-CF0E48859070}"/>
              </a:ext>
            </a:extLst>
          </p:cNvPr>
          <p:cNvSpPr/>
          <p:nvPr/>
        </p:nvSpPr>
        <p:spPr>
          <a:xfrm>
            <a:off x="10303306" y="2202486"/>
            <a:ext cx="1605113" cy="1683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8EF70-12BB-7CA8-325B-D62CA0E8D338}"/>
              </a:ext>
            </a:extLst>
          </p:cNvPr>
          <p:cNvSpPr/>
          <p:nvPr/>
        </p:nvSpPr>
        <p:spPr>
          <a:xfrm>
            <a:off x="6578412" y="2289544"/>
            <a:ext cx="1605113" cy="1970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EC30D-16B4-FCF1-036E-A7F0B8DDFF86}"/>
              </a:ext>
            </a:extLst>
          </p:cNvPr>
          <p:cNvSpPr/>
          <p:nvPr/>
        </p:nvSpPr>
        <p:spPr>
          <a:xfrm>
            <a:off x="5188990" y="1849100"/>
            <a:ext cx="1389421" cy="4104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CA3A3-791D-F638-C2AC-DDC1153D9E7D}"/>
              </a:ext>
            </a:extLst>
          </p:cNvPr>
          <p:cNvSpPr/>
          <p:nvPr/>
        </p:nvSpPr>
        <p:spPr>
          <a:xfrm>
            <a:off x="2607821" y="1824434"/>
            <a:ext cx="2714847" cy="2020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EA91C-8E0E-0527-1F9D-EDFC712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367129"/>
            <a:ext cx="10515600" cy="1325563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6A6C7-DC5A-83D5-B35F-C7B3BD9E8E0F}"/>
              </a:ext>
            </a:extLst>
          </p:cNvPr>
          <p:cNvSpPr txBox="1"/>
          <p:nvPr/>
        </p:nvSpPr>
        <p:spPr>
          <a:xfrm>
            <a:off x="605966" y="4225917"/>
            <a:ext cx="14542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2.2 µF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1200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450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4A49C1-D3CB-567B-4527-C7419C3B2598}"/>
              </a:ext>
            </a:extLst>
          </p:cNvPr>
          <p:cNvSpPr/>
          <p:nvPr/>
        </p:nvSpPr>
        <p:spPr>
          <a:xfrm rot="5400000">
            <a:off x="4133114" y="4319268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2A559E-E1D8-AFDE-70AA-C80B83A474E2}"/>
              </a:ext>
            </a:extLst>
          </p:cNvPr>
          <p:cNvSpPr/>
          <p:nvPr/>
        </p:nvSpPr>
        <p:spPr>
          <a:xfrm>
            <a:off x="5547919" y="1776710"/>
            <a:ext cx="172666" cy="2322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D0C4E-C10A-727F-C247-E02271F5F731}"/>
              </a:ext>
            </a:extLst>
          </p:cNvPr>
          <p:cNvSpPr/>
          <p:nvPr/>
        </p:nvSpPr>
        <p:spPr>
          <a:xfrm>
            <a:off x="10077605" y="1672671"/>
            <a:ext cx="128174" cy="4280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CB1B1-683A-DFB6-D3EF-F26A4950EE6A}"/>
              </a:ext>
            </a:extLst>
          </p:cNvPr>
          <p:cNvSpPr/>
          <p:nvPr/>
        </p:nvSpPr>
        <p:spPr>
          <a:xfrm>
            <a:off x="7559254" y="1677667"/>
            <a:ext cx="128175" cy="142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2CFDD5-9907-7BFE-308B-2FCC0844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2</a:t>
            </a:fld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199DAF-F948-327E-799B-BE817E34B8DA}"/>
              </a:ext>
            </a:extLst>
          </p:cNvPr>
          <p:cNvSpPr/>
          <p:nvPr/>
        </p:nvSpPr>
        <p:spPr>
          <a:xfrm rot="5400000" flipV="1">
            <a:off x="9351810" y="4322493"/>
            <a:ext cx="440450" cy="21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FE0583-4698-8CC0-D35F-A3D4C4842D45}"/>
              </a:ext>
            </a:extLst>
          </p:cNvPr>
          <p:cNvSpPr/>
          <p:nvPr/>
        </p:nvSpPr>
        <p:spPr>
          <a:xfrm rot="5400000">
            <a:off x="3724446" y="3044972"/>
            <a:ext cx="3059729" cy="3151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720945-D8C6-F874-B8A8-A99859DDA45F}"/>
              </a:ext>
            </a:extLst>
          </p:cNvPr>
          <p:cNvSpPr/>
          <p:nvPr/>
        </p:nvSpPr>
        <p:spPr>
          <a:xfrm rot="5400000">
            <a:off x="8311684" y="3060212"/>
            <a:ext cx="3059729" cy="31512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6ED919-B2B0-26B7-1C24-68E5A8C38834}"/>
              </a:ext>
            </a:extLst>
          </p:cNvPr>
          <p:cNvSpPr/>
          <p:nvPr/>
        </p:nvSpPr>
        <p:spPr>
          <a:xfrm rot="5400000">
            <a:off x="6024755" y="5156215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E69ACB-227F-FA3B-886B-58CBA94B01A6}"/>
              </a:ext>
            </a:extLst>
          </p:cNvPr>
          <p:cNvSpPr/>
          <p:nvPr/>
        </p:nvSpPr>
        <p:spPr>
          <a:xfrm rot="5400000">
            <a:off x="7928796" y="5222453"/>
            <a:ext cx="187121" cy="71056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084DB-B9C3-F658-7233-6AAFAA2FA1EA}"/>
              </a:ext>
            </a:extLst>
          </p:cNvPr>
          <p:cNvSpPr/>
          <p:nvPr/>
        </p:nvSpPr>
        <p:spPr>
          <a:xfrm rot="5400000">
            <a:off x="1074444" y="5622564"/>
            <a:ext cx="217911" cy="4669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60BB63-39BC-F772-882A-B4FC205AF5E0}"/>
              </a:ext>
            </a:extLst>
          </p:cNvPr>
          <p:cNvSpPr/>
          <p:nvPr/>
        </p:nvSpPr>
        <p:spPr>
          <a:xfrm rot="10800000">
            <a:off x="949923" y="6096653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0508-B0E5-78F7-C320-76D2420418D2}"/>
              </a:ext>
            </a:extLst>
          </p:cNvPr>
          <p:cNvSpPr/>
          <p:nvPr/>
        </p:nvSpPr>
        <p:spPr>
          <a:xfrm rot="5400000">
            <a:off x="1103544" y="6175065"/>
            <a:ext cx="133208" cy="58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5D220-78BA-3B4D-7808-15B71050DC29}"/>
              </a:ext>
            </a:extLst>
          </p:cNvPr>
          <p:cNvSpPr txBox="1"/>
          <p:nvPr/>
        </p:nvSpPr>
        <p:spPr>
          <a:xfrm>
            <a:off x="1471214" y="5661356"/>
            <a:ext cx="33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Mode Current Probe</a:t>
            </a:r>
          </a:p>
          <a:p>
            <a:r>
              <a:rPr lang="en-US" sz="2000" dirty="0"/>
              <a:t>Current Meter (all phases)</a:t>
            </a:r>
          </a:p>
          <a:p>
            <a:r>
              <a:rPr lang="en-US" sz="2000" dirty="0"/>
              <a:t>Voltage Meter (all phases)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D96E88-501A-E59D-685A-8697713D5DE0}"/>
              </a:ext>
            </a:extLst>
          </p:cNvPr>
          <p:cNvSpPr txBox="1"/>
          <p:nvPr/>
        </p:nvSpPr>
        <p:spPr>
          <a:xfrm>
            <a:off x="8666877" y="5377752"/>
            <a:ext cx="71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D3A2B-387C-D723-6D2C-DD8EB0776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80" y="1827631"/>
            <a:ext cx="10470134" cy="40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9E68F-78A7-629C-8900-8566EFC93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05" y="4729436"/>
            <a:ext cx="3266832" cy="1318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E2502-15A8-596B-DC96-4BC036F2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385" y="-130194"/>
            <a:ext cx="283975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Experiment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DD361-37C3-57DF-E240-84B9E809A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" y="4193668"/>
            <a:ext cx="2575206" cy="263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B7BC2-4A0F-077D-D983-94429D78E45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243054"/>
            <a:ext cx="2578608" cy="1316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8535A-422A-B44E-0209-00EAA54BD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5" y="2875187"/>
            <a:ext cx="2578608" cy="1319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DA92F-5F17-6CE8-DB18-5B0EF18FF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9" y="242261"/>
            <a:ext cx="2575560" cy="1318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91AC46-7FDC-0756-5162-7E3830454C5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1556821"/>
            <a:ext cx="2578608" cy="1316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6FFCF-AB0C-67E1-71EA-0A3D79A1A2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9" y="5518130"/>
            <a:ext cx="2575560" cy="1318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6805D-32ED-0250-3F8D-75DED184980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7" y="2875138"/>
            <a:ext cx="2578608" cy="1318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CBECD-BAEF-08E6-79FD-2E9D35C9B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7" y="242261"/>
            <a:ext cx="2575560" cy="1318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E3D43-1FA8-62BD-3293-2D06EB1228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0" y="2872907"/>
            <a:ext cx="2575560" cy="1318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ABDBD-2B35-D88B-3049-D11E7CA9DC55}"/>
              </a:ext>
            </a:extLst>
          </p:cNvPr>
          <p:cNvSpPr txBox="1"/>
          <p:nvPr/>
        </p:nvSpPr>
        <p:spPr>
          <a:xfrm>
            <a:off x="3073085" y="2837696"/>
            <a:ext cx="6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6EFC5-9E69-0FA9-BC77-8EBF36A7DA9D}"/>
              </a:ext>
            </a:extLst>
          </p:cNvPr>
          <p:cNvSpPr txBox="1"/>
          <p:nvPr/>
        </p:nvSpPr>
        <p:spPr>
          <a:xfrm>
            <a:off x="3026706" y="5443646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Parasitic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E46F1-BCD4-50B1-6509-FEEEF7EA5DAA}"/>
              </a:ext>
            </a:extLst>
          </p:cNvPr>
          <p:cNvSpPr txBox="1"/>
          <p:nvPr/>
        </p:nvSpPr>
        <p:spPr>
          <a:xfrm>
            <a:off x="5651693" y="2851835"/>
            <a:ext cx="69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Delta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860E5-3923-E23E-ECFD-400206BDA8F8}"/>
              </a:ext>
            </a:extLst>
          </p:cNvPr>
          <p:cNvSpPr txBox="1"/>
          <p:nvPr/>
        </p:nvSpPr>
        <p:spPr>
          <a:xfrm>
            <a:off x="485647" y="221822"/>
            <a:ext cx="109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F2B2B1-A688-1570-7B9E-DEECC6040EE9}"/>
              </a:ext>
            </a:extLst>
          </p:cNvPr>
          <p:cNvSpPr txBox="1"/>
          <p:nvPr/>
        </p:nvSpPr>
        <p:spPr>
          <a:xfrm>
            <a:off x="3022503" y="235096"/>
            <a:ext cx="1133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3B915-8016-9613-3BBC-6303D2D4D187}"/>
              </a:ext>
            </a:extLst>
          </p:cNvPr>
          <p:cNvSpPr txBox="1"/>
          <p:nvPr/>
        </p:nvSpPr>
        <p:spPr>
          <a:xfrm>
            <a:off x="502061" y="1546958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Transformer  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B380C-5E45-3724-B3E9-67F27951968B}"/>
              </a:ext>
            </a:extLst>
          </p:cNvPr>
          <p:cNvSpPr txBox="1"/>
          <p:nvPr/>
        </p:nvSpPr>
        <p:spPr>
          <a:xfrm>
            <a:off x="5577466" y="212504"/>
            <a:ext cx="1127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EEF37D-CF6A-A04C-D4DE-830996A77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13" y="1562187"/>
            <a:ext cx="2578608" cy="13131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F5F5D8-F344-8028-BAFF-F26AD2D1EE0B}"/>
              </a:ext>
            </a:extLst>
          </p:cNvPr>
          <p:cNvSpPr txBox="1"/>
          <p:nvPr/>
        </p:nvSpPr>
        <p:spPr>
          <a:xfrm>
            <a:off x="5598725" y="1519154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Load 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B99A0-E575-0740-3BD5-4B496D368F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831" r="403" b="5724"/>
          <a:stretch/>
        </p:blipFill>
        <p:spPr>
          <a:xfrm>
            <a:off x="6006369" y="5538621"/>
            <a:ext cx="2463872" cy="13626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E7904-51A3-75DA-1435-EB8181191B34}"/>
              </a:ext>
            </a:extLst>
          </p:cNvPr>
          <p:cNvCxnSpPr>
            <a:cxnSpLocks/>
          </p:cNvCxnSpPr>
          <p:nvPr/>
        </p:nvCxnSpPr>
        <p:spPr>
          <a:xfrm flipH="1" flipV="1">
            <a:off x="2796363" y="4976037"/>
            <a:ext cx="6128181" cy="177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A43A25-B257-A271-8396-77F5B61DAD74}"/>
              </a:ext>
            </a:extLst>
          </p:cNvPr>
          <p:cNvCxnSpPr>
            <a:cxnSpLocks/>
          </p:cNvCxnSpPr>
          <p:nvPr/>
        </p:nvCxnSpPr>
        <p:spPr>
          <a:xfrm flipH="1" flipV="1">
            <a:off x="2658140" y="3845383"/>
            <a:ext cx="6888196" cy="11268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513706-89B8-F848-0D3E-9E918219D8B2}"/>
              </a:ext>
            </a:extLst>
          </p:cNvPr>
          <p:cNvCxnSpPr>
            <a:cxnSpLocks/>
          </p:cNvCxnSpPr>
          <p:nvPr/>
        </p:nvCxnSpPr>
        <p:spPr>
          <a:xfrm flipH="1">
            <a:off x="5371569" y="5628312"/>
            <a:ext cx="4853808" cy="219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87E52-2E0C-4D87-40D6-0F9C8FC8BB46}"/>
              </a:ext>
            </a:extLst>
          </p:cNvPr>
          <p:cNvCxnSpPr>
            <a:cxnSpLocks/>
          </p:cNvCxnSpPr>
          <p:nvPr/>
        </p:nvCxnSpPr>
        <p:spPr>
          <a:xfrm flipH="1" flipV="1">
            <a:off x="5088185" y="3507027"/>
            <a:ext cx="5551076" cy="152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D00C04-81FD-3BF2-4C8E-417F114C80E6}"/>
              </a:ext>
            </a:extLst>
          </p:cNvPr>
          <p:cNvCxnSpPr>
            <a:cxnSpLocks/>
          </p:cNvCxnSpPr>
          <p:nvPr/>
        </p:nvCxnSpPr>
        <p:spPr>
          <a:xfrm flipH="1" flipV="1">
            <a:off x="7802847" y="3591671"/>
            <a:ext cx="3891563" cy="1450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F2396953-DFCB-E61F-1DC3-2FE007B8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56D009-5B65-2183-6BFE-D8A980C025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3" r="3087"/>
          <a:stretch/>
        </p:blipFill>
        <p:spPr>
          <a:xfrm>
            <a:off x="755570" y="2361775"/>
            <a:ext cx="10680859" cy="35982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23313C-922C-1F9C-3EF3-628FF9340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597" y="493891"/>
            <a:ext cx="3448460" cy="1391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4C735-BF12-CB69-0403-FC9791E5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E12123-B959-229F-FDCC-5FF5AE8C5B27}"/>
              </a:ext>
            </a:extLst>
          </p:cNvPr>
          <p:cNvCxnSpPr>
            <a:cxnSpLocks/>
          </p:cNvCxnSpPr>
          <p:nvPr/>
        </p:nvCxnSpPr>
        <p:spPr>
          <a:xfrm flipH="1">
            <a:off x="2759103" y="715810"/>
            <a:ext cx="3778857" cy="23352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ADC45-3875-3865-5052-E044F6C3DC5E}"/>
              </a:ext>
            </a:extLst>
          </p:cNvPr>
          <p:cNvCxnSpPr>
            <a:cxnSpLocks/>
          </p:cNvCxnSpPr>
          <p:nvPr/>
        </p:nvCxnSpPr>
        <p:spPr>
          <a:xfrm flipH="1">
            <a:off x="5175368" y="1111340"/>
            <a:ext cx="1956767" cy="12926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CF836E2-FD5E-9ECC-D334-AB5427217B72}"/>
              </a:ext>
            </a:extLst>
          </p:cNvPr>
          <p:cNvSpPr/>
          <p:nvPr/>
        </p:nvSpPr>
        <p:spPr>
          <a:xfrm rot="16200000">
            <a:off x="4777338" y="1167401"/>
            <a:ext cx="502920" cy="3013545"/>
          </a:xfrm>
          <a:prstGeom prst="rightBrace">
            <a:avLst>
              <a:gd name="adj1" fmla="val 3362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1A1F97-9552-D872-1AF6-FC84C4BCF9A8}"/>
              </a:ext>
            </a:extLst>
          </p:cNvPr>
          <p:cNvCxnSpPr>
            <a:cxnSpLocks/>
          </p:cNvCxnSpPr>
          <p:nvPr/>
        </p:nvCxnSpPr>
        <p:spPr>
          <a:xfrm flipH="1">
            <a:off x="7311959" y="1581404"/>
            <a:ext cx="545108" cy="13442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E9F854-CEB8-2030-EB66-76D6288C1F27}"/>
              </a:ext>
            </a:extLst>
          </p:cNvPr>
          <p:cNvCxnSpPr>
            <a:cxnSpLocks/>
          </p:cNvCxnSpPr>
          <p:nvPr/>
        </p:nvCxnSpPr>
        <p:spPr>
          <a:xfrm flipH="1">
            <a:off x="8398068" y="914400"/>
            <a:ext cx="39455" cy="19293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60D47A-E5FA-ACAA-AAA4-0E24DDFB520A}"/>
              </a:ext>
            </a:extLst>
          </p:cNvPr>
          <p:cNvCxnSpPr>
            <a:cxnSpLocks/>
          </p:cNvCxnSpPr>
          <p:nvPr/>
        </p:nvCxnSpPr>
        <p:spPr>
          <a:xfrm>
            <a:off x="8865594" y="1690688"/>
            <a:ext cx="146702" cy="13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F2FA5-C6E2-1F03-9870-2717AE444170}"/>
              </a:ext>
            </a:extLst>
          </p:cNvPr>
          <p:cNvSpPr txBox="1"/>
          <p:nvPr/>
        </p:nvSpPr>
        <p:spPr>
          <a:xfrm>
            <a:off x="303607" y="6335129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20240810 experiment 3.asc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2F09E-946F-59DB-3206-D81E2B3CC2E0}"/>
              </a:ext>
            </a:extLst>
          </p:cNvPr>
          <p:cNvSpPr txBox="1"/>
          <p:nvPr/>
        </p:nvSpPr>
        <p:spPr>
          <a:xfrm>
            <a:off x="11353800" y="6120202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LTspice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1E6FC86-6CDE-0835-780E-2A4346BA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76" y="6327077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4</a:t>
            </a:fld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7260FE-8A05-BAB0-146C-68EA7D011BF8}"/>
              </a:ext>
            </a:extLst>
          </p:cNvPr>
          <p:cNvCxnSpPr>
            <a:cxnSpLocks/>
          </p:cNvCxnSpPr>
          <p:nvPr/>
        </p:nvCxnSpPr>
        <p:spPr>
          <a:xfrm>
            <a:off x="9548400" y="992309"/>
            <a:ext cx="472423" cy="19333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currents into the delta load not balanced with 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25B52-6BFE-997E-26D2-1D9AC207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56" y="2115605"/>
            <a:ext cx="10800522" cy="282065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A1AD2C-8260-2603-3CE3-D1D7902BBA0C}"/>
              </a:ext>
            </a:extLst>
          </p:cNvPr>
          <p:cNvCxnSpPr>
            <a:cxnSpLocks/>
          </p:cNvCxnSpPr>
          <p:nvPr/>
        </p:nvCxnSpPr>
        <p:spPr>
          <a:xfrm>
            <a:off x="4939748" y="5019261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6EE87E-DD17-64FA-BAD1-DA60354A3DD6}"/>
              </a:ext>
            </a:extLst>
          </p:cNvPr>
          <p:cNvSpPr txBox="1"/>
          <p:nvPr/>
        </p:nvSpPr>
        <p:spPr>
          <a:xfrm>
            <a:off x="3339547" y="5092307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</p:spTree>
    <p:extLst>
      <p:ext uri="{BB962C8B-B14F-4D97-AF65-F5344CB8AC3E}">
        <p14:creationId xmlns:p14="http://schemas.microsoft.com/office/powerpoint/2010/main" val="164656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4618-C5EB-8A5D-E75E-DBEBA4FA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secondary line currents into delta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0DF9FF-79BF-A69E-4E8B-9092E4A038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If we generalize such that all the load resistors have different values, the line currents into the delta load are given by: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𝑠𝑙𝑎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𝐿𝑎𝑏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𝑠𝑙𝑏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𝐿𝑎𝑏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𝑠𝑙𝑐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𝑠𝑏𝑐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𝐿𝑏𝑐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While the secondary line currents in the delta load resistors sum to zero, they are not necessarily 120° apart from each other.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0DF9FF-79BF-A69E-4E8B-9092E4A038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24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394AF-CE0E-29F2-35A2-E331B04E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84F8E-888C-7727-4737-1BEF02E38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197" y="2276856"/>
            <a:ext cx="2639859" cy="28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6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B009-48A1-9FED-3843-20EBD251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12" y="8109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Line Currents on Primary are also not balanced with unbalanced load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7CA15-3837-0FF4-79B2-8AA7BDF5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66187-6E27-233D-D0E3-C8FC8E067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78" y="1946455"/>
            <a:ext cx="10324000" cy="26962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0C8677-3C11-CDF1-D5CE-EC80A210B96A}"/>
              </a:ext>
            </a:extLst>
          </p:cNvPr>
          <p:cNvCxnSpPr>
            <a:cxnSpLocks/>
          </p:cNvCxnSpPr>
          <p:nvPr/>
        </p:nvCxnSpPr>
        <p:spPr>
          <a:xfrm>
            <a:off x="4740966" y="4760847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EA24EE-7F96-EF05-5915-792BB191289D}"/>
              </a:ext>
            </a:extLst>
          </p:cNvPr>
          <p:cNvSpPr txBox="1"/>
          <p:nvPr/>
        </p:nvSpPr>
        <p:spPr>
          <a:xfrm>
            <a:off x="3140765" y="4833893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</p:spTree>
    <p:extLst>
      <p:ext uri="{BB962C8B-B14F-4D97-AF65-F5344CB8AC3E}">
        <p14:creationId xmlns:p14="http://schemas.microsoft.com/office/powerpoint/2010/main" val="414391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6A8D-1CE4-8B86-3243-F7151C6C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to Ground Voltages are not impacted by 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B05D1-98D9-71C3-0CC4-10CF73DC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91417-486B-EA19-1344-731081912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29996"/>
            <a:ext cx="10684565" cy="279037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D8CD39-E02B-9BE6-5549-34B484959E70}"/>
              </a:ext>
            </a:extLst>
          </p:cNvPr>
          <p:cNvCxnSpPr>
            <a:cxnSpLocks/>
          </p:cNvCxnSpPr>
          <p:nvPr/>
        </p:nvCxnSpPr>
        <p:spPr>
          <a:xfrm>
            <a:off x="4383158" y="5259379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CF66FF4-E2F3-2669-4877-7FEB9CF143D5}"/>
              </a:ext>
            </a:extLst>
          </p:cNvPr>
          <p:cNvSpPr txBox="1"/>
          <p:nvPr/>
        </p:nvSpPr>
        <p:spPr>
          <a:xfrm>
            <a:off x="2782957" y="5332425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</p:spTree>
    <p:extLst>
      <p:ext uri="{BB962C8B-B14F-4D97-AF65-F5344CB8AC3E}">
        <p14:creationId xmlns:p14="http://schemas.microsoft.com/office/powerpoint/2010/main" val="42270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6A8D-1CE4-8B86-3243-F7151C6C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to neutral voltages are not impacted by 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B05D1-98D9-71C3-0CC4-10CF73DC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20C9B-23FE-2612-0E0D-4815C3172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86341"/>
            <a:ext cx="10714383" cy="27981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AA1CAA-0DA3-BD80-3C91-B56F0CEF94BF}"/>
              </a:ext>
            </a:extLst>
          </p:cNvPr>
          <p:cNvCxnSpPr>
            <a:cxnSpLocks/>
          </p:cNvCxnSpPr>
          <p:nvPr/>
        </p:nvCxnSpPr>
        <p:spPr>
          <a:xfrm>
            <a:off x="4552123" y="4993381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BFE1C2A-3937-BD64-45BA-ADF7C976AC9C}"/>
              </a:ext>
            </a:extLst>
          </p:cNvPr>
          <p:cNvSpPr txBox="1"/>
          <p:nvPr/>
        </p:nvSpPr>
        <p:spPr>
          <a:xfrm>
            <a:off x="2951922" y="5066427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</p:spTree>
    <p:extLst>
      <p:ext uri="{BB962C8B-B14F-4D97-AF65-F5344CB8AC3E}">
        <p14:creationId xmlns:p14="http://schemas.microsoft.com/office/powerpoint/2010/main" val="207783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327</Words>
  <Application>Microsoft Office PowerPoint</Application>
  <PresentationFormat>Widescreen</PresentationFormat>
  <Paragraphs>65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Experiment 3</vt:lpstr>
      <vt:lpstr>Schematic</vt:lpstr>
      <vt:lpstr>Experiment 3</vt:lpstr>
      <vt:lpstr>Simulation Model</vt:lpstr>
      <vt:lpstr>Line currents into the delta load not balanced with unbalanced load</vt:lpstr>
      <vt:lpstr>Calculating the secondary line currents into delta load</vt:lpstr>
      <vt:lpstr>Line Currents on Primary are also not balanced with unbalanced load </vt:lpstr>
      <vt:lpstr>Phase to Ground Voltages are not impacted by unbalanced load</vt:lpstr>
      <vt:lpstr>Phase to neutral voltages are not impacted by unbalanced load</vt:lpstr>
      <vt:lpstr>Line to Line voltages are not impacted by unbalanced load</vt:lpstr>
      <vt:lpstr>No neutral to ground voltage  (CM Voltage) or CM Current through Parasitic Capacitances or lamp resistances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</dc:title>
  <dc:creator>Norbert Doerry</dc:creator>
  <cp:lastModifiedBy>Norbert Doerry</cp:lastModifiedBy>
  <cp:revision>22</cp:revision>
  <dcterms:created xsi:type="dcterms:W3CDTF">2024-06-09T14:03:08Z</dcterms:created>
  <dcterms:modified xsi:type="dcterms:W3CDTF">2024-09-11T00:04:49Z</dcterms:modified>
</cp:coreProperties>
</file>